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 b="def" i="def"/>
      <a:tcStyle>
        <a:tcBdr/>
        <a:fill>
          <a:solidFill>
            <a:srgbClr val="4E4E4E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0F0F0"/>
              </a:solidFill>
              <a:prstDash val="solid"/>
              <a:miter lim="400000"/>
            </a:ln>
          </a:left>
          <a:right>
            <a:ln w="12700" cap="flat">
              <a:solidFill>
                <a:srgbClr val="F0F0F0"/>
              </a:solidFill>
              <a:prstDash val="solid"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6565">
              <a:alpha val="75000"/>
            </a:srgb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0F0F0"/>
              </a:solidFill>
              <a:prstDash val="solid"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 b="def" i="def"/>
      <a:tcStyle>
        <a:tcBdr/>
        <a:fill>
          <a:solidFill>
            <a:srgbClr val="909090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6350" cap="flat">
              <a:solidFill>
                <a:srgbClr val="484745"/>
              </a:solidFill>
              <a:prstDash val="solid"/>
              <a:miter lim="400000"/>
            </a:ln>
          </a:left>
          <a:right>
            <a:ln w="6350" cap="flat">
              <a:solidFill>
                <a:srgbClr val="5E5D5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6350" cap="flat">
              <a:solidFill>
                <a:srgbClr val="5E5D5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5E5D5B"/>
              </a:solidFill>
              <a:prstDash val="solid"/>
              <a:miter lim="400000"/>
            </a:ln>
          </a:top>
          <a:bottom>
            <a:ln w="6350" cap="flat">
              <a:solidFill>
                <a:srgbClr val="484745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484745"/>
              </a:solidFill>
              <a:prstDash val="solid"/>
              <a:miter lim="400000"/>
            </a:ln>
          </a:top>
          <a:bottom>
            <a:ln w="6350" cap="flat">
              <a:solidFill>
                <a:srgbClr val="5E5D5B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D4D4D"/>
          </a:solidFill>
        </a:fill>
      </a:tcStyle>
    </a:wholeTbl>
    <a:band2H>
      <a:tcTxStyle b="def" i="def"/>
      <a:tcStyle>
        <a:tcBdr/>
        <a:fill>
          <a:solidFill>
            <a:srgbClr val="5A5A5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-1022247"/>
              <a:satOff val="34289"/>
              <a:lumOff val="-18384"/>
            </a:scheme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/>
          </a:solidFill>
        </a:fill>
      </a:tcStyle>
    </a:wholeTbl>
    <a:band2H>
      <a:tcTxStyle b="def" i="def"/>
      <a:tcStyle>
        <a:tcBdr/>
        <a:fill>
          <a:solidFill>
            <a:srgbClr val="7D7D7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C5C5B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2828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2A7A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3245"/>
              <a:satOff val="-16002"/>
              <a:lumOff val="283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D5D5D"/>
          </a:solidFill>
        </a:fill>
      </a:tcStyle>
    </a:wholeTbl>
    <a:band2H>
      <a:tcTxStyle b="def" i="def"/>
      <a:tcStyle>
        <a:tcBdr/>
        <a:fill>
          <a:solidFill>
            <a:srgbClr val="69696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635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8787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787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>
              <a:alpha val="10000"/>
            </a:srgbClr>
          </a:solidFill>
        </a:fill>
      </a:tcStyle>
    </a:wholeTbl>
    <a:band2H>
      <a:tcTxStyle b="def" i="def"/>
      <a:tcStyle>
        <a:tcBdr/>
        <a:fill>
          <a:solidFill>
            <a:srgbClr val="888888">
              <a:alpha val="1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0F0F0"/>
              </a:solidFill>
              <a:prstDash val="solid"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9" name="Shape 12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OpenAI Blog looked at AI training runs for popular models over a 6 year period (2012 - 2018)</a:t>
            </a:r>
          </a:p>
          <a:p>
            <a:pPr/>
            <a:r>
              <a:t>3.5 month-doubling time.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435100" y="3454400"/>
            <a:ext cx="21526500" cy="35687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435100" y="7264400"/>
            <a:ext cx="21526500" cy="12319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11955253" y="13010554"/>
            <a:ext cx="453238" cy="461367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2387600" y="8978900"/>
            <a:ext cx="19621500" cy="58511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b="1" i="1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2387600" y="6070600"/>
            <a:ext cx="19621500" cy="8636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b="1" sz="50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20202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21"/>
          </p:nvPr>
        </p:nvSpPr>
        <p:spPr>
          <a:xfrm>
            <a:off x="-63500" y="-1270000"/>
            <a:ext cx="24510997" cy="1634917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141703583_2880x1921.jpeg"/>
          <p:cNvSpPr/>
          <p:nvPr>
            <p:ph type="pic" idx="21"/>
          </p:nvPr>
        </p:nvSpPr>
        <p:spPr>
          <a:xfrm>
            <a:off x="4597400" y="177800"/>
            <a:ext cx="15180471" cy="10125584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435100" y="9677400"/>
            <a:ext cx="21526500" cy="1524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435100" y="11430000"/>
            <a:ext cx="21526500" cy="1282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1366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422400" y="4940300"/>
            <a:ext cx="21526500" cy="38227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11955253" y="13010554"/>
            <a:ext cx="453238" cy="461367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21"/>
          </p:nvPr>
        </p:nvSpPr>
        <p:spPr>
          <a:xfrm>
            <a:off x="13398500" y="596900"/>
            <a:ext cx="13030200" cy="12166600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435100" y="584200"/>
            <a:ext cx="10769600" cy="6464300"/>
          </a:xfrm>
          <a:prstGeom prst="rect">
            <a:avLst/>
          </a:prstGeom>
        </p:spPr>
        <p:txBody>
          <a:bodyPr anchor="b"/>
          <a:lstStyle>
            <a:lvl1pPr>
              <a:defRPr sz="72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435100" y="7378700"/>
            <a:ext cx="10769600" cy="5359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11955253" y="13010554"/>
            <a:ext cx="453238" cy="461367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xfrm>
            <a:off x="1435100" y="3898900"/>
            <a:ext cx="21526500" cy="80518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21"/>
          </p:nvPr>
        </p:nvSpPr>
        <p:spPr>
          <a:xfrm>
            <a:off x="13322300" y="2184400"/>
            <a:ext cx="11519605" cy="10756121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xfrm>
            <a:off x="1435100" y="1003300"/>
            <a:ext cx="21526500" cy="22098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422400" y="3302000"/>
            <a:ext cx="10109200" cy="9398000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4500"/>
              </a:spcBef>
              <a:defRPr sz="3800"/>
            </a:lvl1pPr>
            <a:lvl2pPr marL="914400" indent="-457200">
              <a:spcBef>
                <a:spcPts val="4500"/>
              </a:spcBef>
              <a:defRPr sz="3800"/>
            </a:lvl2pPr>
            <a:lvl3pPr marL="1371600" indent="-457200">
              <a:spcBef>
                <a:spcPts val="4500"/>
              </a:spcBef>
              <a:defRPr sz="3800"/>
            </a:lvl3pPr>
            <a:lvl4pPr marL="1828800" indent="-457200">
              <a:spcBef>
                <a:spcPts val="4500"/>
              </a:spcBef>
              <a:defRPr sz="3800"/>
            </a:lvl4pPr>
            <a:lvl5pPr marL="2286000" indent="-457200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21"/>
          </p:nvPr>
        </p:nvSpPr>
        <p:spPr>
          <a:xfrm>
            <a:off x="13868400" y="6375400"/>
            <a:ext cx="9194800" cy="6570182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half" idx="22"/>
          </p:nvPr>
        </p:nvSpPr>
        <p:spPr>
          <a:xfrm>
            <a:off x="13550900" y="-419100"/>
            <a:ext cx="9512300" cy="9512300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23"/>
          </p:nvPr>
        </p:nvSpPr>
        <p:spPr>
          <a:xfrm>
            <a:off x="1346200" y="596900"/>
            <a:ext cx="13030200" cy="12166600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1435100" y="1574800"/>
            <a:ext cx="21526500" cy="1056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1435100" y="330200"/>
            <a:ext cx="21526500" cy="356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5253" y="13047167"/>
            <a:ext cx="453238" cy="46136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0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0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0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0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0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0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0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0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0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5461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6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10922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6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16383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6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21844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6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27305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6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32766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6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38227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6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43688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6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49149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6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arxiv.org/abs/2104.10350" TargetMode="External"/><Relationship Id="rId3" Type="http://schemas.openxmlformats.org/officeDocument/2006/relationships/hyperlink" Target="https://arxiv.org/abs/1906.02243" TargetMode="External"/><Relationship Id="rId4" Type="http://schemas.openxmlformats.org/officeDocument/2006/relationships/image" Target="../media/image4.jpeg"/><Relationship Id="rId5" Type="http://schemas.openxmlformats.org/officeDocument/2006/relationships/image" Target="../media/image5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hyperlink" Target="https://arxiv.org/abs/1906.02243" TargetMode="External"/><Relationship Id="rId5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arxiv.org/abs/2104.10350" TargetMode="External"/><Relationship Id="rId3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arxiv.org/abs/2104.10350" TargetMode="Externa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arxiv.org/abs/2104.10350" TargetMode="External"/><Relationship Id="rId3" Type="http://schemas.openxmlformats.org/officeDocument/2006/relationships/hyperlink" Target="https://arxiv.org/abs/1906.02243" TargetMode="External"/><Relationship Id="rId4" Type="http://schemas.openxmlformats.org/officeDocument/2006/relationships/image" Target="../media/image2.jpeg"/><Relationship Id="rId5" Type="http://schemas.openxmlformats.org/officeDocument/2006/relationships/image" Target="../media/image3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Ethics and AI:…"/>
          <p:cNvSpPr txBox="1"/>
          <p:nvPr>
            <p:ph type="ctrTitle"/>
          </p:nvPr>
        </p:nvSpPr>
        <p:spPr>
          <a:xfrm>
            <a:off x="1435100" y="1611134"/>
            <a:ext cx="21526500" cy="6219039"/>
          </a:xfrm>
          <a:prstGeom prst="rect">
            <a:avLst/>
          </a:prstGeom>
        </p:spPr>
        <p:txBody>
          <a:bodyPr/>
          <a:lstStyle/>
          <a:p>
            <a:pPr defTabSz="652145">
              <a:defRPr sz="7900">
                <a:effectLst>
                  <a:outerShdw sx="100000" sy="100000" kx="0" ky="0" algn="b" rotWithShape="0" blurRad="40132" dist="20066" dir="5400000">
                    <a:srgbClr val="000000"/>
                  </a:outerShdw>
                </a:effectLst>
              </a:defRPr>
            </a:pPr>
            <a:r>
              <a:t>Ethics and AI:</a:t>
            </a:r>
          </a:p>
          <a:p>
            <a:pPr defTabSz="652145">
              <a:defRPr sz="7900">
                <a:effectLst>
                  <a:outerShdw sx="100000" sy="100000" kx="0" ky="0" algn="b" rotWithShape="0" blurRad="40132" dist="20066" dir="5400000">
                    <a:srgbClr val="000000"/>
                  </a:outerShdw>
                </a:effectLst>
              </a:defRPr>
            </a:pPr>
          </a:p>
          <a:p>
            <a:pPr defTabSz="652145">
              <a:defRPr sz="7900">
                <a:effectLst>
                  <a:outerShdw sx="100000" sy="100000" kx="0" ky="0" algn="b" rotWithShape="0" blurRad="40132" dist="20066" dir="5400000">
                    <a:srgbClr val="000000"/>
                  </a:outerShdw>
                </a:effectLst>
              </a:defRPr>
            </a:pPr>
            <a:r>
              <a:t>How can we minimise the environmental impact of AI algorithms?</a:t>
            </a:r>
          </a:p>
        </p:txBody>
      </p:sp>
      <p:sp>
        <p:nvSpPr>
          <p:cNvPr id="120" name="Anne Braae"/>
          <p:cNvSpPr txBox="1"/>
          <p:nvPr>
            <p:ph type="subTitle" sz="quarter" idx="1"/>
          </p:nvPr>
        </p:nvSpPr>
        <p:spPr>
          <a:xfrm>
            <a:off x="1435100" y="8201297"/>
            <a:ext cx="21526500" cy="1231901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pPr/>
            <a:r>
              <a:t>Anne Braae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olu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Solutions</a:t>
            </a:r>
          </a:p>
        </p:txBody>
      </p:sp>
      <p:sp>
        <p:nvSpPr>
          <p:cNvPr id="169" name="The carbon footprint of AI training can be reduced by:…"/>
          <p:cNvSpPr txBox="1"/>
          <p:nvPr>
            <p:ph type="body" idx="1"/>
          </p:nvPr>
        </p:nvSpPr>
        <p:spPr>
          <a:xfrm>
            <a:off x="1422400" y="3302000"/>
            <a:ext cx="14666243" cy="9582914"/>
          </a:xfrm>
          <a:prstGeom prst="rect">
            <a:avLst/>
          </a:prstGeom>
        </p:spPr>
        <p:txBody>
          <a:bodyPr anchor="t"/>
          <a:lstStyle/>
          <a:p>
            <a:pPr lvl="2" marL="15551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The carbon footprint of AI training can be reduced by:</a:t>
            </a:r>
          </a:p>
          <a:p>
            <a:pPr lvl="2" marL="15551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lvl="5" marL="31934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modifying the AI design</a:t>
            </a:r>
          </a:p>
          <a:p>
            <a:pPr lvl="6" marL="37395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using ‘sparse’ neural networks </a:t>
            </a:r>
          </a:p>
          <a:p>
            <a:pPr lvl="5" marL="31934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lvl="5" marL="31934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selecting better computer hardware</a:t>
            </a:r>
          </a:p>
          <a:p>
            <a:pPr lvl="6" marL="37395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computer chips specifically designed for neural networks instead of graphics processing chips</a:t>
            </a:r>
          </a:p>
          <a:p>
            <a:pPr lvl="5" marL="31934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lvl="5" marL="31934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using renewable energy sources to generate the electricity required</a:t>
            </a:r>
          </a:p>
          <a:p>
            <a:pPr lvl="5" marL="31934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lvl="5" marL="31934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using cloud computing</a:t>
            </a:r>
          </a:p>
        </p:txBody>
      </p:sp>
      <p:sp>
        <p:nvSpPr>
          <p:cNvPr id="170" name="ref_1"/>
          <p:cNvSpPr txBox="1"/>
          <p:nvPr/>
        </p:nvSpPr>
        <p:spPr>
          <a:xfrm>
            <a:off x="-20115" y="12031833"/>
            <a:ext cx="1937666" cy="895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ref_1</a:t>
            </a:r>
          </a:p>
        </p:txBody>
      </p:sp>
      <p:sp>
        <p:nvSpPr>
          <p:cNvPr id="171" name="ref_2"/>
          <p:cNvSpPr txBox="1"/>
          <p:nvPr/>
        </p:nvSpPr>
        <p:spPr>
          <a:xfrm>
            <a:off x="-20115" y="12833057"/>
            <a:ext cx="1937666" cy="895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ref_2</a:t>
            </a:r>
          </a:p>
        </p:txBody>
      </p:sp>
      <p:pic>
        <p:nvPicPr>
          <p:cNvPr id="172" name="86a9b87e-9f08-49a9-bb5a-d02000f28f44.jpeg" descr="86a9b87e-9f08-49a9-bb5a-d02000f28f44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990202" y="3998926"/>
            <a:ext cx="7620001" cy="50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e7955811-33c8-47c5-bfff-696ae20b5530.jpeg" descr="e7955811-33c8-47c5-bfff-696ae20b5530.jpeg"/>
          <p:cNvPicPr>
            <a:picLocks noChangeAspect="1"/>
          </p:cNvPicPr>
          <p:nvPr/>
        </p:nvPicPr>
        <p:blipFill>
          <a:blip r:embed="rId5">
            <a:extLst/>
          </a:blip>
          <a:srcRect l="8965" t="22574" r="11211" b="24199"/>
          <a:stretch>
            <a:fillRect/>
          </a:stretch>
        </p:blipFill>
        <p:spPr>
          <a:xfrm>
            <a:off x="17519163" y="9864753"/>
            <a:ext cx="4561889" cy="30418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onclu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176" name="Need a standardised method for measuring energy consumption and carbon footprint for AI development"/>
          <p:cNvSpPr txBox="1"/>
          <p:nvPr>
            <p:ph type="body" idx="1"/>
          </p:nvPr>
        </p:nvSpPr>
        <p:spPr>
          <a:xfrm>
            <a:off x="1422400" y="3302000"/>
            <a:ext cx="21835699" cy="9398000"/>
          </a:xfrm>
          <a:prstGeom prst="rect">
            <a:avLst/>
          </a:prstGeom>
        </p:spPr>
        <p:txBody>
          <a:bodyPr anchor="t"/>
          <a:lstStyle/>
          <a:p>
            <a:pPr lvl="2" marL="15551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Need a standardised method for measuring energy consumption and carbon footprint for AI development</a:t>
            </a:r>
          </a:p>
        </p:txBody>
      </p:sp>
      <p:pic>
        <p:nvPicPr>
          <p:cNvPr id="177" name="Screenshot 2021-07-08 at 18.29.10.png" descr="Screenshot 2021-07-08 at 18.29.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04542" y="5421422"/>
            <a:ext cx="15011401" cy="4127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onclu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180" name="Need a standardised method for measuring energy consumption and carbon footprint for AI development…"/>
          <p:cNvSpPr txBox="1"/>
          <p:nvPr>
            <p:ph type="body" idx="1"/>
          </p:nvPr>
        </p:nvSpPr>
        <p:spPr>
          <a:xfrm>
            <a:off x="1422400" y="3302000"/>
            <a:ext cx="21655259" cy="9398000"/>
          </a:xfrm>
          <a:prstGeom prst="rect">
            <a:avLst/>
          </a:prstGeom>
        </p:spPr>
        <p:txBody>
          <a:bodyPr anchor="t"/>
          <a:lstStyle/>
          <a:p>
            <a:pPr lvl="2" marL="15551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Need a standardised method for measuring energy consumption and carbon footprint for AI development</a:t>
            </a:r>
          </a:p>
          <a:p>
            <a:pPr lvl="2" marL="15551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lvl="2" marL="15551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Need to include the environmental impact when considering ethics of large AI models</a:t>
            </a:r>
          </a:p>
          <a:p>
            <a:pPr lvl="8" marL="0" indent="0" defTabSz="457200">
              <a:spcBef>
                <a:spcPts val="0"/>
              </a:spcBef>
              <a:buSzTx/>
              <a:buNone/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                                       </a:t>
            </a:r>
          </a:p>
          <a:p>
            <a:pPr lvl="8" marL="0" indent="0" defTabSz="457200">
              <a:spcBef>
                <a:spcPts val="0"/>
              </a:spcBef>
              <a:buSzTx/>
              <a:buNone/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                                     </a:t>
            </a:r>
          </a:p>
        </p:txBody>
      </p:sp>
      <p:pic>
        <p:nvPicPr>
          <p:cNvPr id="181" name="Screenshot 2021-07-08 at 17.34.58.png" descr="Screenshot 2021-07-08 at 17.34.5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37889" y="7453082"/>
            <a:ext cx="7024280" cy="4699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Image from theOpen Data Institute’s Data Ethics Canvas"/>
          <p:cNvSpPr txBox="1"/>
          <p:nvPr/>
        </p:nvSpPr>
        <p:spPr>
          <a:xfrm>
            <a:off x="8780297" y="12300906"/>
            <a:ext cx="6823406" cy="411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8" algn="l" defTabSz="457200">
              <a:defRPr sz="21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Image from theOpen Data Institute’s Data Ethics Canvas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What’s the problem?"/>
          <p:cNvSpPr txBox="1"/>
          <p:nvPr>
            <p:ph type="title"/>
          </p:nvPr>
        </p:nvSpPr>
        <p:spPr>
          <a:xfrm>
            <a:off x="1435100" y="1009650"/>
            <a:ext cx="21526500" cy="2209800"/>
          </a:xfrm>
          <a:prstGeom prst="rect">
            <a:avLst/>
          </a:prstGeom>
        </p:spPr>
        <p:txBody>
          <a:bodyPr/>
          <a:lstStyle/>
          <a:p>
            <a:pPr/>
            <a:r>
              <a:t>What’s the problem? </a:t>
            </a:r>
          </a:p>
        </p:txBody>
      </p:sp>
      <p:sp>
        <p:nvSpPr>
          <p:cNvPr id="123" name="Computing requirements for artificial intelligence algorithms has grown…"/>
          <p:cNvSpPr txBox="1"/>
          <p:nvPr>
            <p:ph type="body" idx="1"/>
          </p:nvPr>
        </p:nvSpPr>
        <p:spPr>
          <a:xfrm>
            <a:off x="1422400" y="3302000"/>
            <a:ext cx="20147935" cy="9398000"/>
          </a:xfrm>
          <a:prstGeom prst="rect">
            <a:avLst/>
          </a:prstGeom>
        </p:spPr>
        <p:txBody>
          <a:bodyPr anchor="t"/>
          <a:lstStyle/>
          <a:p>
            <a: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Computing requirements for artificial intelligence algorithms has grown</a:t>
            </a:r>
          </a:p>
          <a:p>
            <a:pPr lvl="4" marL="26473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300 000x increase in computational requirements between 2012 and 2018</a:t>
            </a:r>
          </a:p>
        </p:txBody>
      </p:sp>
      <p:sp>
        <p:nvSpPr>
          <p:cNvPr id="124" name="Image adapted from:…"/>
          <p:cNvSpPr txBox="1"/>
          <p:nvPr/>
        </p:nvSpPr>
        <p:spPr>
          <a:xfrm>
            <a:off x="4180027" y="12633245"/>
            <a:ext cx="19732448" cy="82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400"/>
            </a:pPr>
            <a:r>
              <a:t>Image adapted from:</a:t>
            </a:r>
          </a:p>
          <a:p>
            <a:pPr>
              <a:defRPr sz="2400"/>
            </a:pPr>
            <a:r>
              <a:t>https://www.technologyreview.com/2019/06/06/239031/training-a-single-ai-model-can-emit-as-much-carbon-as-five-cars-in-their-lifetimes/</a:t>
            </a:r>
          </a:p>
        </p:txBody>
      </p:sp>
      <p:pic>
        <p:nvPicPr>
          <p:cNvPr id="125" name="Screenshot 2021-07-08 at 15.35.33.png" descr="Screenshot 2021-07-08 at 15.35.3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70027" y="5138691"/>
            <a:ext cx="18389601" cy="6438901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Source for data for graph: https://arxiv.org/abs/1906.02243"/>
          <p:cNvSpPr txBox="1"/>
          <p:nvPr/>
        </p:nvSpPr>
        <p:spPr>
          <a:xfrm>
            <a:off x="13020374" y="10925294"/>
            <a:ext cx="7485990" cy="436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17999"/>
              </a:lnSpc>
              <a:defRPr sz="220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Source for data for graph: </a:t>
            </a:r>
            <a:r>
              <a:rPr u="sng">
                <a:hlinkClick r:id="rId4" invalidUrl="" action="" tgtFrame="" tooltip="" history="1" highlightClick="0" endSnd="0"/>
              </a:rPr>
              <a:t>https://arxiv.org/abs/1906.02243</a:t>
            </a:r>
          </a:p>
        </p:txBody>
      </p:sp>
      <p:sp>
        <p:nvSpPr>
          <p:cNvPr id="127" name="Arrow"/>
          <p:cNvSpPr/>
          <p:nvPr/>
        </p:nvSpPr>
        <p:spPr>
          <a:xfrm>
            <a:off x="608954" y="9577686"/>
            <a:ext cx="1929875" cy="668286"/>
          </a:xfrm>
          <a:prstGeom prst="rightArrow">
            <a:avLst>
              <a:gd name="adj1" fmla="val 32000"/>
              <a:gd name="adj2" fmla="val 72774"/>
            </a:avLst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8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What’s the problem?"/>
          <p:cNvSpPr txBox="1"/>
          <p:nvPr>
            <p:ph type="title"/>
          </p:nvPr>
        </p:nvSpPr>
        <p:spPr>
          <a:xfrm>
            <a:off x="1435100" y="1009650"/>
            <a:ext cx="21526500" cy="2209800"/>
          </a:xfrm>
          <a:prstGeom prst="rect">
            <a:avLst/>
          </a:prstGeom>
        </p:spPr>
        <p:txBody>
          <a:bodyPr/>
          <a:lstStyle/>
          <a:p>
            <a:pPr/>
            <a:r>
              <a:t>What’s the problem? </a:t>
            </a:r>
          </a:p>
        </p:txBody>
      </p:sp>
      <p:sp>
        <p:nvSpPr>
          <p:cNvPr id="132" name="Not widely publicised, only gaining attention over the last two years"/>
          <p:cNvSpPr txBox="1"/>
          <p:nvPr>
            <p:ph type="body" idx="1"/>
          </p:nvPr>
        </p:nvSpPr>
        <p:spPr>
          <a:xfrm>
            <a:off x="1422400" y="3302000"/>
            <a:ext cx="19050489" cy="9398000"/>
          </a:xfrm>
          <a:prstGeom prst="rect">
            <a:avLst/>
          </a:prstGeom>
        </p:spPr>
        <p:txBody>
          <a:bodyPr anchor="t"/>
          <a:lstStyle>
            <a:lvl1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r>
              <a:t>Not widely publicised, only gaining attention over the last two years</a:t>
            </a:r>
          </a:p>
        </p:txBody>
      </p:sp>
      <p:pic>
        <p:nvPicPr>
          <p:cNvPr id="133" name="Screenshot 2021-07-08 at 17.14.53.png" descr="Screenshot 2021-07-08 at 17.14.53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5212164" y="5230872"/>
            <a:ext cx="8267673" cy="5363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Screenshot 2021-07-08 at 17.16.05.png" descr="Screenshot 2021-07-08 at 17.16.0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8208" y="5003029"/>
            <a:ext cx="9448801" cy="548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Screenshot 2021-07-08 at 17.12.33.png" descr="Screenshot 2021-07-08 at 17.12.3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11688" y="8318073"/>
            <a:ext cx="9208585" cy="51920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What’s the problem?"/>
          <p:cNvSpPr txBox="1"/>
          <p:nvPr>
            <p:ph type="title"/>
          </p:nvPr>
        </p:nvSpPr>
        <p:spPr>
          <a:xfrm>
            <a:off x="1435100" y="1009650"/>
            <a:ext cx="21526500" cy="2209800"/>
          </a:xfrm>
          <a:prstGeom prst="rect">
            <a:avLst/>
          </a:prstGeom>
        </p:spPr>
        <p:txBody>
          <a:bodyPr/>
          <a:lstStyle/>
          <a:p>
            <a:pPr/>
            <a:r>
              <a:t>What’s the problem? </a:t>
            </a:r>
          </a:p>
        </p:txBody>
      </p:sp>
      <p:sp>
        <p:nvSpPr>
          <p:cNvPr id="138" name="Not widely publicised, only gaining attention over the last year…"/>
          <p:cNvSpPr txBox="1"/>
          <p:nvPr>
            <p:ph type="body" idx="1"/>
          </p:nvPr>
        </p:nvSpPr>
        <p:spPr>
          <a:xfrm>
            <a:off x="1422400" y="3302000"/>
            <a:ext cx="21526500" cy="9398000"/>
          </a:xfrm>
          <a:prstGeom prst="rect">
            <a:avLst/>
          </a:prstGeom>
        </p:spPr>
        <p:txBody>
          <a:bodyPr anchor="t"/>
          <a:lstStyle/>
          <a:p>
            <a: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Not widely publicised, only gaining attention over the last year</a:t>
            </a:r>
          </a:p>
          <a:p>
            <a: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The worry is that the carbon footprint of these algorithms are environmentally unsustainable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What’s the problem?"/>
          <p:cNvSpPr txBox="1"/>
          <p:nvPr>
            <p:ph type="title"/>
          </p:nvPr>
        </p:nvSpPr>
        <p:spPr>
          <a:xfrm>
            <a:off x="1435100" y="1009650"/>
            <a:ext cx="21526500" cy="2209800"/>
          </a:xfrm>
          <a:prstGeom prst="rect">
            <a:avLst/>
          </a:prstGeom>
        </p:spPr>
        <p:txBody>
          <a:bodyPr/>
          <a:lstStyle/>
          <a:p>
            <a:pPr/>
            <a:r>
              <a:t>What’s the problem? </a:t>
            </a:r>
          </a:p>
        </p:txBody>
      </p:sp>
      <p:sp>
        <p:nvSpPr>
          <p:cNvPr id="141" name="Not widely publicised, only gaining attention over the last year…"/>
          <p:cNvSpPr txBox="1"/>
          <p:nvPr>
            <p:ph type="body" idx="1"/>
          </p:nvPr>
        </p:nvSpPr>
        <p:spPr>
          <a:xfrm>
            <a:off x="1422400" y="3302000"/>
            <a:ext cx="20898136" cy="9398000"/>
          </a:xfrm>
          <a:prstGeom prst="rect">
            <a:avLst/>
          </a:prstGeom>
        </p:spPr>
        <p:txBody>
          <a:bodyPr anchor="t"/>
          <a:lstStyle/>
          <a:p>
            <a: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Not widely publicised, only gaining attention over the last year</a:t>
            </a:r>
          </a:p>
          <a:p>
            <a: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The worry is that the carbon footprint of these algorithms are environmentally unsustainable</a:t>
            </a:r>
          </a:p>
          <a:p>
            <a: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At the moment there is no requirement to disclose the energy expenditure of an AI project</a:t>
            </a:r>
          </a:p>
          <a:p>
            <a:pPr lvl="5" marL="31934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Impossible to accurately report the carbon footprint for many algorithms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What’s the problem?"/>
          <p:cNvSpPr txBox="1"/>
          <p:nvPr>
            <p:ph type="title"/>
          </p:nvPr>
        </p:nvSpPr>
        <p:spPr>
          <a:xfrm>
            <a:off x="1435100" y="1009650"/>
            <a:ext cx="21526500" cy="2209800"/>
          </a:xfrm>
          <a:prstGeom prst="rect">
            <a:avLst/>
          </a:prstGeom>
        </p:spPr>
        <p:txBody>
          <a:bodyPr/>
          <a:lstStyle/>
          <a:p>
            <a:pPr/>
            <a:r>
              <a:t>What’s the problem? </a:t>
            </a:r>
          </a:p>
        </p:txBody>
      </p:sp>
      <p:sp>
        <p:nvSpPr>
          <p:cNvPr id="144" name="Not widely publicised, only gaining attention over the last year…"/>
          <p:cNvSpPr txBox="1"/>
          <p:nvPr>
            <p:ph type="body" idx="1"/>
          </p:nvPr>
        </p:nvSpPr>
        <p:spPr>
          <a:xfrm>
            <a:off x="1422400" y="3302000"/>
            <a:ext cx="20898136" cy="9398000"/>
          </a:xfrm>
          <a:prstGeom prst="rect">
            <a:avLst/>
          </a:prstGeom>
        </p:spPr>
        <p:txBody>
          <a:bodyPr anchor="t"/>
          <a:lstStyle/>
          <a:p>
            <a: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Not widely publicised, only gaining attention over the last year</a:t>
            </a:r>
          </a:p>
          <a:p>
            <a: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The worry is that the carbon footprint of these algorithms are environmentally unsustainable</a:t>
            </a:r>
          </a:p>
          <a:p>
            <a: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At the moment there is no requirement to disclose the energy expenditure of an AI project</a:t>
            </a:r>
          </a:p>
          <a:p>
            <a:pPr lvl="5" marL="31934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Impossible to accurately report the carbon footprint for many algorithms</a:t>
            </a:r>
          </a:p>
          <a:p>
            <a: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Many of the data ethics regulators do not list environmental impact in their considerations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What do I mean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do I mean?</a:t>
            </a:r>
          </a:p>
        </p:txBody>
      </p:sp>
      <p:sp>
        <p:nvSpPr>
          <p:cNvPr id="147" name="Example: GPT-3…"/>
          <p:cNvSpPr txBox="1"/>
          <p:nvPr>
            <p:ph type="body" idx="1"/>
          </p:nvPr>
        </p:nvSpPr>
        <p:spPr>
          <a:xfrm>
            <a:off x="1422400" y="3302000"/>
            <a:ext cx="19050489" cy="9398000"/>
          </a:xfrm>
          <a:prstGeom prst="rect">
            <a:avLst/>
          </a:prstGeom>
        </p:spPr>
        <p:txBody>
          <a:bodyPr anchor="t"/>
          <a:lstStyle/>
          <a:p>
            <a:pPr marL="0" indent="0" defTabSz="457200">
              <a:spcBef>
                <a:spcPts val="0"/>
              </a:spcBef>
              <a:buSzTx/>
              <a:buNone/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Example: GPT-3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Language model created by OpenAI</a:t>
            </a:r>
          </a:p>
          <a:p>
            <a: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Largest AI model in history</a:t>
            </a:r>
          </a:p>
          <a:p>
            <a: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L="4629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Used 552 metric tons of CO2 during model training</a:t>
            </a:r>
          </a:p>
          <a:p>
            <a:pPr lvl="2" marL="15551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Same as driving 120 cars for 1 year</a:t>
            </a:r>
          </a:p>
        </p:txBody>
      </p:sp>
      <p:sp>
        <p:nvSpPr>
          <p:cNvPr id="148" name="ref_1"/>
          <p:cNvSpPr txBox="1"/>
          <p:nvPr/>
        </p:nvSpPr>
        <p:spPr>
          <a:xfrm>
            <a:off x="22040012" y="12059101"/>
            <a:ext cx="1937666" cy="895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ref_1</a:t>
            </a:r>
          </a:p>
        </p:txBody>
      </p:sp>
      <p:pic>
        <p:nvPicPr>
          <p:cNvPr id="149" name="Screenshot 2021-07-08 at 17.14.13.png" descr="Screenshot 2021-07-08 at 17.14.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37200" y="9121705"/>
            <a:ext cx="13309600" cy="4089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What do I mean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do I mean?</a:t>
            </a:r>
          </a:p>
        </p:txBody>
      </p:sp>
      <p:sp>
        <p:nvSpPr>
          <p:cNvPr id="152" name="Example: GPT-3"/>
          <p:cNvSpPr txBox="1"/>
          <p:nvPr>
            <p:ph type="body" idx="1"/>
          </p:nvPr>
        </p:nvSpPr>
        <p:spPr>
          <a:xfrm>
            <a:off x="1422400" y="3302000"/>
            <a:ext cx="19050489" cy="9398000"/>
          </a:xfrm>
          <a:prstGeom prst="rect">
            <a:avLst/>
          </a:prstGeom>
        </p:spPr>
        <p:txBody>
          <a:bodyPr anchor="t"/>
          <a:lstStyle>
            <a:lvl1pPr marL="0" indent="0" defTabSz="457200">
              <a:spcBef>
                <a:spcPts val="0"/>
              </a:spcBef>
              <a:buSzTx/>
              <a:buNone/>
              <a:defRPr sz="3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r>
              <a:t>Example: GPT-3</a:t>
            </a:r>
          </a:p>
        </p:txBody>
      </p:sp>
      <p:sp>
        <p:nvSpPr>
          <p:cNvPr id="153" name="ref_1"/>
          <p:cNvSpPr txBox="1"/>
          <p:nvPr/>
        </p:nvSpPr>
        <p:spPr>
          <a:xfrm>
            <a:off x="22040012" y="12059101"/>
            <a:ext cx="1937666" cy="895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ref_1</a:t>
            </a:r>
          </a:p>
        </p:txBody>
      </p:sp>
      <p:pic>
        <p:nvPicPr>
          <p:cNvPr id="154" name="Screenshot 2021-07-08 at 18.37.46.png" descr="Screenshot 2021-07-08 at 18.37.4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74796" y="4654550"/>
            <a:ext cx="17119601" cy="6692900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Arrow"/>
          <p:cNvSpPr/>
          <p:nvPr/>
        </p:nvSpPr>
        <p:spPr>
          <a:xfrm>
            <a:off x="2626815" y="9606091"/>
            <a:ext cx="1929875" cy="668285"/>
          </a:xfrm>
          <a:prstGeom prst="rightArrow">
            <a:avLst>
              <a:gd name="adj1" fmla="val 32000"/>
              <a:gd name="adj2" fmla="val 72774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80000"/>
                    </a:srgbClr>
                  </a:outerShdw>
                </a:effectLst>
              </a:defRPr>
            </a:pPr>
          </a:p>
        </p:txBody>
      </p:sp>
      <p:sp>
        <p:nvSpPr>
          <p:cNvPr id="156" name="2020"/>
          <p:cNvSpPr txBox="1"/>
          <p:nvPr/>
        </p:nvSpPr>
        <p:spPr>
          <a:xfrm>
            <a:off x="1238651" y="9598167"/>
            <a:ext cx="1215849" cy="684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/>
            <a:r>
              <a:t>2020</a:t>
            </a:r>
          </a:p>
        </p:txBody>
      </p:sp>
      <p:sp>
        <p:nvSpPr>
          <p:cNvPr id="157" name="Arrow"/>
          <p:cNvSpPr/>
          <p:nvPr/>
        </p:nvSpPr>
        <p:spPr>
          <a:xfrm>
            <a:off x="2644741" y="8669624"/>
            <a:ext cx="1929875" cy="668285"/>
          </a:xfrm>
          <a:prstGeom prst="rightArrow">
            <a:avLst>
              <a:gd name="adj1" fmla="val 32000"/>
              <a:gd name="adj2" fmla="val 72774"/>
            </a:avLst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80000"/>
                    </a:srgbClr>
                  </a:outerShdw>
                </a:effectLst>
              </a:defRPr>
            </a:pPr>
          </a:p>
        </p:txBody>
      </p:sp>
      <p:sp>
        <p:nvSpPr>
          <p:cNvPr id="158" name="2019"/>
          <p:cNvSpPr txBox="1"/>
          <p:nvPr/>
        </p:nvSpPr>
        <p:spPr>
          <a:xfrm>
            <a:off x="1256578" y="8661700"/>
            <a:ext cx="1215848" cy="68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/>
            <a:r>
              <a:t>2019</a:t>
            </a:r>
          </a:p>
        </p:txBody>
      </p:sp>
      <p:sp>
        <p:nvSpPr>
          <p:cNvPr id="159" name="Rectangle"/>
          <p:cNvSpPr/>
          <p:nvPr/>
        </p:nvSpPr>
        <p:spPr>
          <a:xfrm>
            <a:off x="4533070" y="9553631"/>
            <a:ext cx="16803053" cy="773205"/>
          </a:xfrm>
          <a:prstGeom prst="rect">
            <a:avLst/>
          </a:prstGeom>
          <a:ln w="76200">
            <a:solidFill>
              <a:srgbClr val="000000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8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olu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Solutions</a:t>
            </a:r>
          </a:p>
        </p:txBody>
      </p:sp>
      <p:sp>
        <p:nvSpPr>
          <p:cNvPr id="162" name="The carbon footprint of AI training can be reduced by:…"/>
          <p:cNvSpPr txBox="1"/>
          <p:nvPr>
            <p:ph type="body" idx="1"/>
          </p:nvPr>
        </p:nvSpPr>
        <p:spPr>
          <a:xfrm>
            <a:off x="1422400" y="3302000"/>
            <a:ext cx="14666243" cy="9582914"/>
          </a:xfrm>
          <a:prstGeom prst="rect">
            <a:avLst/>
          </a:prstGeom>
        </p:spPr>
        <p:txBody>
          <a:bodyPr anchor="t"/>
          <a:lstStyle/>
          <a:p>
            <a:pPr lvl="2" marL="15551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The carbon footprint of AI training can be reduced by:</a:t>
            </a:r>
          </a:p>
          <a:p>
            <a:pPr lvl="2" marL="15551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lvl="5" marL="31934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modifying the AI design</a:t>
            </a:r>
          </a:p>
          <a:p>
            <a:pPr lvl="6" marL="37395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using ‘sparse’ neural networks </a:t>
            </a:r>
          </a:p>
          <a:p>
            <a:pPr lvl="5" marL="31934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lvl="5" marL="31934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selecting better computer hardware</a:t>
            </a:r>
          </a:p>
          <a:p>
            <a:pPr lvl="6" marL="3739597" indent="-462997" defTabSz="457200">
              <a:spcBef>
                <a:spcPts val="0"/>
              </a:spcBef>
              <a:defRPr sz="39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Helvetica Neue"/>
              </a:defRPr>
            </a:pPr>
            <a:r>
              <a:t>computer chips specifically designed for neural networks instead of graphics processing chips</a:t>
            </a:r>
          </a:p>
        </p:txBody>
      </p:sp>
      <p:sp>
        <p:nvSpPr>
          <p:cNvPr id="163" name="ref_1"/>
          <p:cNvSpPr txBox="1"/>
          <p:nvPr/>
        </p:nvSpPr>
        <p:spPr>
          <a:xfrm>
            <a:off x="-20115" y="12031833"/>
            <a:ext cx="1937666" cy="895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ref_1</a:t>
            </a:r>
          </a:p>
        </p:txBody>
      </p:sp>
      <p:sp>
        <p:nvSpPr>
          <p:cNvPr id="164" name="ref_2"/>
          <p:cNvSpPr txBox="1"/>
          <p:nvPr/>
        </p:nvSpPr>
        <p:spPr>
          <a:xfrm>
            <a:off x="-20115" y="12833057"/>
            <a:ext cx="1937666" cy="895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ref_2</a:t>
            </a:r>
          </a:p>
        </p:txBody>
      </p:sp>
      <p:pic>
        <p:nvPicPr>
          <p:cNvPr id="165" name="network.jpeg" descr="network.jpeg"/>
          <p:cNvPicPr>
            <a:picLocks noChangeAspect="1"/>
          </p:cNvPicPr>
          <p:nvPr/>
        </p:nvPicPr>
        <p:blipFill>
          <a:blip r:embed="rId4">
            <a:extLst/>
          </a:blip>
          <a:srcRect l="0" t="14427" r="0" b="0"/>
          <a:stretch>
            <a:fillRect/>
          </a:stretch>
        </p:blipFill>
        <p:spPr>
          <a:xfrm>
            <a:off x="17535822" y="3312305"/>
            <a:ext cx="5436939" cy="46525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7fab2cd5-79df-4f8b-a167-0c0456988103.jpeg" descr="7fab2cd5-79df-4f8b-a167-0c0456988103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444217" y="8299184"/>
            <a:ext cx="76200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New_Template2">
  <a:themeElements>
    <a:clrScheme name="New_Template2">
      <a:dk1>
        <a:srgbClr val="C000EB"/>
      </a:dk1>
      <a:lt1>
        <a:srgbClr val="EBEBEB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4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EBEBEB"/>
            </a:solidFill>
            <a:effectLst>
              <a:outerShdw sx="100000" sy="100000" kx="0" ky="0" algn="b" rotWithShape="0" blurRad="50800" dist="25400" dir="540000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2">
  <a:themeElements>
    <a:clrScheme name="New_Template2">
      <a:dk1>
        <a:srgbClr val="000000"/>
      </a:dk1>
      <a:lt1>
        <a:srgbClr val="FFFFFF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4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EBEBEB"/>
            </a:solidFill>
            <a:effectLst>
              <a:outerShdw sx="100000" sy="100000" kx="0" ky="0" algn="b" rotWithShape="0" blurRad="50800" dist="25400" dir="540000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